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IBM Plex Sans"/>
      <p:regular r:id="rId19"/>
      <p:bold r:id="rId20"/>
      <p:italic r:id="rId21"/>
      <p:boldItalic r:id="rId22"/>
    </p:embeddedFont>
    <p:embeddedFont>
      <p:font typeface="Anton"/>
      <p:regular r:id="rId23"/>
    </p:embeddedFont>
    <p:embeddedFont>
      <p:font typeface="Roboto Mono Light"/>
      <p:regular r:id="rId24"/>
      <p:bold r:id="rId25"/>
      <p:italic r:id="rId26"/>
      <p:boldItalic r:id="rId27"/>
    </p:embeddedFont>
    <p:embeddedFont>
      <p:font typeface="Google Sans"/>
      <p:regular r:id="rId28"/>
      <p:bold r:id="rId29"/>
      <p:italic r:id="rId30"/>
      <p:boldItalic r:id="rId31"/>
    </p:embeddedFont>
    <p:embeddedFont>
      <p:font typeface="Roboto Mono ExtraLight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809">
          <p15:clr>
            <a:srgbClr val="747775"/>
          </p15:clr>
        </p15:guide>
        <p15:guide id="4" pos="5499">
          <p15:clr>
            <a:srgbClr val="747775"/>
          </p15:clr>
        </p15:guide>
        <p15:guide id="5" pos="233">
          <p15:clr>
            <a:srgbClr val="747775"/>
          </p15:clr>
        </p15:guide>
        <p15:guide id="6" orient="horz" pos="765">
          <p15:clr>
            <a:srgbClr val="747775"/>
          </p15:clr>
        </p15:guide>
        <p15:guide id="7" orient="horz" pos="861">
          <p15:clr>
            <a:srgbClr val="747775"/>
          </p15:clr>
        </p15:guide>
        <p15:guide id="8" orient="horz" pos="95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85BE5A0-7ED0-49E5-965D-68640AF2A0D1}">
  <a:tblStyle styleId="{185BE5A0-7ED0-49E5-965D-68640AF2A0D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809" orient="horz"/>
        <p:guide pos="5499"/>
        <p:guide pos="233"/>
        <p:guide pos="765" orient="horz"/>
        <p:guide pos="861" orient="horz"/>
        <p:guide pos="95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BMPlexSans-bold.fntdata"/><Relationship Id="rId22" Type="http://schemas.openxmlformats.org/officeDocument/2006/relationships/font" Target="fonts/IBMPlexSans-boldItalic.fntdata"/><Relationship Id="rId21" Type="http://schemas.openxmlformats.org/officeDocument/2006/relationships/font" Target="fonts/IBMPlexSans-italic.fntdata"/><Relationship Id="rId24" Type="http://schemas.openxmlformats.org/officeDocument/2006/relationships/font" Target="fonts/RobotoMonoLight-regular.fntdata"/><Relationship Id="rId23" Type="http://schemas.openxmlformats.org/officeDocument/2006/relationships/font" Target="fonts/Anton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onoLight-italic.fntdata"/><Relationship Id="rId25" Type="http://schemas.openxmlformats.org/officeDocument/2006/relationships/font" Target="fonts/RobotoMonoLight-bold.fntdata"/><Relationship Id="rId28" Type="http://schemas.openxmlformats.org/officeDocument/2006/relationships/font" Target="fonts/GoogleSans-regular.fntdata"/><Relationship Id="rId27" Type="http://schemas.openxmlformats.org/officeDocument/2006/relationships/font" Target="fonts/RobotoMonoLight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GoogleSa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GoogleSans-boldItalic.fntdata"/><Relationship Id="rId30" Type="http://schemas.openxmlformats.org/officeDocument/2006/relationships/font" Target="fonts/GoogleSans-italic.fntdata"/><Relationship Id="rId11" Type="http://schemas.openxmlformats.org/officeDocument/2006/relationships/slide" Target="slides/slide5.xml"/><Relationship Id="rId33" Type="http://schemas.openxmlformats.org/officeDocument/2006/relationships/font" Target="fonts/RobotoMonoExtraLight-bold.fntdata"/><Relationship Id="rId10" Type="http://schemas.openxmlformats.org/officeDocument/2006/relationships/slide" Target="slides/slide4.xml"/><Relationship Id="rId32" Type="http://schemas.openxmlformats.org/officeDocument/2006/relationships/font" Target="fonts/RobotoMonoExtraLight-regular.fntdata"/><Relationship Id="rId13" Type="http://schemas.openxmlformats.org/officeDocument/2006/relationships/slide" Target="slides/slide7.xml"/><Relationship Id="rId35" Type="http://schemas.openxmlformats.org/officeDocument/2006/relationships/font" Target="fonts/RobotoMonoExtraLight-boldItalic.fntdata"/><Relationship Id="rId12" Type="http://schemas.openxmlformats.org/officeDocument/2006/relationships/slide" Target="slides/slide6.xml"/><Relationship Id="rId34" Type="http://schemas.openxmlformats.org/officeDocument/2006/relationships/font" Target="fonts/RobotoMonoExtraLight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IBMPlexSans-regular.fntdata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35b4bbb7f4c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" name="Google Shape;21;g35b4bbb7f4c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a9c5aa6865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a9c5aa6865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ac9d258fd9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ac9d258fd9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a9c5aa6865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a9c5aa6865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3a9c5aa6865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" name="Google Shape;29;g3a9c5aa6865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ac9d258fd9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3ac9d258fd9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a9c5aa6865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a9c5aa6865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ac9d258fd9_0_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ac9d258fd9_0_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ac9d258fd9_0_51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ac9d258fd9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a9c5aa6865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a9c5aa6865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9c5aa6865_0_1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a9c5aa6865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ac9d258fd9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ac9d258fd9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Logo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ctrTitle"/>
          </p:nvPr>
        </p:nvSpPr>
        <p:spPr>
          <a:xfrm>
            <a:off x="762000" y="561181"/>
            <a:ext cx="4572000" cy="11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" type="subTitle"/>
          </p:nvPr>
        </p:nvSpPr>
        <p:spPr>
          <a:xfrm>
            <a:off x="762000" y="1801019"/>
            <a:ext cx="45720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lvl="2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lvl="3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lvl="4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lvl="5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lvl="6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lvl="7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lvl="8" algn="ctr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6" name="Google Shape;16;p4"/>
          <p:cNvSpPr txBox="1"/>
          <p:nvPr>
            <p:ph idx="10" type="dt"/>
          </p:nvPr>
        </p:nvSpPr>
        <p:spPr>
          <a:xfrm>
            <a:off x="419100" y="3178175"/>
            <a:ext cx="13716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7" name="Google Shape;17;p4"/>
          <p:cNvSpPr txBox="1"/>
          <p:nvPr>
            <p:ph idx="11" type="ftr"/>
          </p:nvPr>
        </p:nvSpPr>
        <p:spPr>
          <a:xfrm>
            <a:off x="2019300" y="3178175"/>
            <a:ext cx="20574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4305300" y="3178175"/>
            <a:ext cx="13716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 lnSpcReduction="20000"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0F0F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b="1"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  <a:defRPr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Bengaluru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" name="Google Shape;24;p5"/>
          <p:cNvSpPr txBox="1"/>
          <p:nvPr/>
        </p:nvSpPr>
        <p:spPr>
          <a:xfrm>
            <a:off x="812542" y="3741563"/>
            <a:ext cx="429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Mayur Madnani</a:t>
            </a:r>
            <a:endParaRPr sz="160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5" name="Google Shape;25;p5"/>
          <p:cNvSpPr txBox="1"/>
          <p:nvPr/>
        </p:nvSpPr>
        <p:spPr>
          <a:xfrm>
            <a:off x="794394" y="1947700"/>
            <a:ext cx="74457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From Cloud to Pocket: Refining Stories with Google’s Gemini API and Gemma On-Device Model</a:t>
            </a:r>
            <a:endParaRPr b="1" sz="38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" name="Google Shape;26;p5"/>
          <p:cNvSpPr txBox="1"/>
          <p:nvPr/>
        </p:nvSpPr>
        <p:spPr>
          <a:xfrm>
            <a:off x="6648180" y="481468"/>
            <a:ext cx="19533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1E1E1E"/>
                </a:solidFill>
                <a:latin typeface="Roboto Mono ExtraLight"/>
                <a:ea typeface="Roboto Mono ExtraLight"/>
                <a:cs typeface="Roboto Mono ExtraLight"/>
                <a:sym typeface="Roboto Mono ExtraLight"/>
              </a:rPr>
              <a:t>2025</a:t>
            </a:r>
            <a:endParaRPr sz="4500">
              <a:solidFill>
                <a:srgbClr val="1E1E1E"/>
              </a:solidFill>
              <a:latin typeface="Roboto Mono ExtraLight"/>
              <a:ea typeface="Roboto Mono ExtraLight"/>
              <a:cs typeface="Roboto Mono ExtraLight"/>
              <a:sym typeface="Roboto Mono Extra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14"/>
          <p:cNvGrpSpPr/>
          <p:nvPr/>
        </p:nvGrpSpPr>
        <p:grpSpPr>
          <a:xfrm>
            <a:off x="2749358" y="824221"/>
            <a:ext cx="3645277" cy="3495074"/>
            <a:chOff x="2365963" y="456588"/>
            <a:chExt cx="4412100" cy="4230300"/>
          </a:xfrm>
        </p:grpSpPr>
        <p:sp>
          <p:nvSpPr>
            <p:cNvPr id="120" name="Google Shape;120;p14"/>
            <p:cNvSpPr/>
            <p:nvPr/>
          </p:nvSpPr>
          <p:spPr>
            <a:xfrm>
              <a:off x="2365963" y="456588"/>
              <a:ext cx="4412100" cy="4230300"/>
            </a:xfrm>
            <a:prstGeom prst="flowChartAlternateProcess">
              <a:avLst/>
            </a:prstGeom>
            <a:solidFill>
              <a:schemeClr val="lt2"/>
            </a:solidFill>
            <a:ln cap="flat" cmpd="sng" w="629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7215" rotWithShape="0" algn="bl" dir="5400000" dist="15738">
                <a:srgbClr val="000000">
                  <a:alpha val="50000"/>
                </a:srgbClr>
              </a:outerShdw>
            </a:effectLst>
          </p:spPr>
          <p:txBody>
            <a:bodyPr anchorCtr="0" anchor="ctr" bIns="75525" lIns="75525" spcFirstLastPara="1" rIns="75525" wrap="square" tIns="755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56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121" name="Google Shape;121;p14" title="linkedin qr.jpg"/>
            <p:cNvPicPr preferRelativeResize="0"/>
            <p:nvPr/>
          </p:nvPicPr>
          <p:blipFill rotWithShape="1">
            <a:blip r:embed="rId3">
              <a:alphaModFix/>
            </a:blip>
            <a:srcRect b="0" l="835" r="826" t="0"/>
            <a:stretch/>
          </p:blipFill>
          <p:spPr>
            <a:xfrm>
              <a:off x="2665538" y="658837"/>
              <a:ext cx="3812925" cy="3825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2" name="Google Shape;122;p14"/>
          <p:cNvSpPr/>
          <p:nvPr/>
        </p:nvSpPr>
        <p:spPr>
          <a:xfrm>
            <a:off x="256000" y="247500"/>
            <a:ext cx="15951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LinkedIn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123" name="Google Shape;123;p14"/>
          <p:cNvSpPr/>
          <p:nvPr/>
        </p:nvSpPr>
        <p:spPr>
          <a:xfrm>
            <a:off x="680694" y="4423550"/>
            <a:ext cx="75633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https://linkedin.com/in/mayurmadnani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5"/>
          <p:cNvSpPr/>
          <p:nvPr/>
        </p:nvSpPr>
        <p:spPr>
          <a:xfrm>
            <a:off x="256000" y="247500"/>
            <a:ext cx="27390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Time for Action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129" name="Google Shape;129;p15"/>
          <p:cNvSpPr txBox="1"/>
          <p:nvPr/>
        </p:nvSpPr>
        <p:spPr>
          <a:xfrm>
            <a:off x="4796775" y="1433250"/>
            <a:ext cx="3600000" cy="227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Anton"/>
                <a:ea typeface="Anton"/>
                <a:cs typeface="Anton"/>
                <a:sym typeface="Anton"/>
              </a:rPr>
              <a:t>LET US BUILD</a:t>
            </a:r>
            <a:endParaRPr b="1" sz="7200"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130" name="Google Shape;130;p15"/>
          <p:cNvSpPr txBox="1"/>
          <p:nvPr/>
        </p:nvSpPr>
        <p:spPr>
          <a:xfrm>
            <a:off x="914400" y="1574248"/>
            <a:ext cx="36000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200">
                <a:latin typeface="Anton"/>
                <a:ea typeface="Anton"/>
                <a:cs typeface="Anton"/>
                <a:sym typeface="Anton"/>
              </a:rPr>
              <a:t>LAPTOPS OUT</a:t>
            </a:r>
            <a:endParaRPr b="1" sz="7200">
              <a:latin typeface="Anton"/>
              <a:ea typeface="Anton"/>
              <a:cs typeface="Anton"/>
              <a:sym typeface="Anton"/>
            </a:endParaRPr>
          </a:p>
        </p:txBody>
      </p:sp>
      <p:cxnSp>
        <p:nvCxnSpPr>
          <p:cNvPr id="131" name="Google Shape;131;p15"/>
          <p:cNvCxnSpPr/>
          <p:nvPr/>
        </p:nvCxnSpPr>
        <p:spPr>
          <a:xfrm flipH="1" rot="10800000">
            <a:off x="4796775" y="1523650"/>
            <a:ext cx="4800" cy="18669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6"/>
          <p:cNvGrpSpPr/>
          <p:nvPr/>
        </p:nvGrpSpPr>
        <p:grpSpPr>
          <a:xfrm>
            <a:off x="2743849" y="818934"/>
            <a:ext cx="3656307" cy="3505650"/>
            <a:chOff x="2365963" y="456588"/>
            <a:chExt cx="4412100" cy="4230300"/>
          </a:xfrm>
        </p:grpSpPr>
        <p:sp>
          <p:nvSpPr>
            <p:cNvPr id="137" name="Google Shape;137;p16"/>
            <p:cNvSpPr/>
            <p:nvPr/>
          </p:nvSpPr>
          <p:spPr>
            <a:xfrm>
              <a:off x="2365963" y="456588"/>
              <a:ext cx="4412100" cy="4230300"/>
            </a:xfrm>
            <a:prstGeom prst="flowChartAlternateProcess">
              <a:avLst/>
            </a:prstGeom>
            <a:solidFill>
              <a:schemeClr val="lt2"/>
            </a:solidFill>
            <a:ln cap="flat" cmpd="sng" w="6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7362" rotWithShape="0" algn="bl" dir="5400000" dist="15787">
                <a:srgbClr val="000000">
                  <a:alpha val="50000"/>
                </a:srgbClr>
              </a:outerShdw>
            </a:effectLst>
          </p:spPr>
          <p:txBody>
            <a:bodyPr anchorCtr="0" anchor="ctr" bIns="75750" lIns="75750" spcFirstLastPara="1" rIns="75750" wrap="square" tIns="75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6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138" name="Google Shape;138;p16" title="qr-microfables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65538" y="658837"/>
              <a:ext cx="3812925" cy="3825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9" name="Google Shape;139;p16"/>
          <p:cNvSpPr/>
          <p:nvPr/>
        </p:nvSpPr>
        <p:spPr>
          <a:xfrm>
            <a:off x="256000" y="247500"/>
            <a:ext cx="20529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Workshop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140" name="Google Shape;140;p16"/>
          <p:cNvSpPr/>
          <p:nvPr/>
        </p:nvSpPr>
        <p:spPr>
          <a:xfrm>
            <a:off x="680694" y="4423550"/>
            <a:ext cx="75633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https://github.com/mayurmadnani/MicroFables</a:t>
            </a:r>
            <a:endParaRPr sz="2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 title="20220706_171636_cropped.jpg"/>
          <p:cNvPicPr preferRelativeResize="0"/>
          <p:nvPr/>
        </p:nvPicPr>
        <p:blipFill rotWithShape="1">
          <a:blip r:embed="rId3">
            <a:alphaModFix/>
          </a:blip>
          <a:srcRect b="0" l="6718" r="6709" t="0"/>
          <a:stretch/>
        </p:blipFill>
        <p:spPr>
          <a:xfrm>
            <a:off x="4983250" y="-496175"/>
            <a:ext cx="4448399" cy="5639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6" title="DF25_PresentationTemplate_Title2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Bengaluru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" name="Google Shape;34;p6"/>
          <p:cNvSpPr txBox="1"/>
          <p:nvPr/>
        </p:nvSpPr>
        <p:spPr>
          <a:xfrm>
            <a:off x="1126325" y="4213225"/>
            <a:ext cx="2862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Mayur Madnani</a:t>
            </a:r>
            <a:endParaRPr sz="200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5" name="Google Shape;35;p6"/>
          <p:cNvSpPr txBox="1"/>
          <p:nvPr/>
        </p:nvSpPr>
        <p:spPr>
          <a:xfrm>
            <a:off x="410375" y="1937813"/>
            <a:ext cx="42942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Staff Engg @ JioHotstar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Previously @ Intuit, Walmart, SAP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Expertise in Data, AI and Backend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~10 years in the Industry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Google Sans"/>
              <a:buChar char="●"/>
            </a:pPr>
            <a:r>
              <a:rPr lang="en" sz="1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GenAI Course Author</a:t>
            </a:r>
            <a:endParaRPr sz="18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0" name="Google Shape;40;p7"/>
          <p:cNvGraphicFramePr/>
          <p:nvPr/>
        </p:nvGraphicFramePr>
        <p:xfrm>
          <a:off x="915300" y="1034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{185BE5A0-7ED0-49E5-965D-68640AF2A0D1}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Feature</a:t>
                      </a:r>
                      <a:endParaRPr sz="1800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</a:rPr>
                        <a:t>LLM</a:t>
                      </a:r>
                      <a:endParaRPr b="1"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</a:rPr>
                        <a:t>SLM</a:t>
                      </a:r>
                      <a:endParaRPr b="1"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Philosophy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One model to rule them all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Right tool for the right job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Scale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Massive parameters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(100B+)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Compact &amp; Efficient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(&lt;10B)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Focus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General purpose versatility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Domain precision &amp; Agentic workflows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Resources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Requires data center clusters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Runs on consumer GPUs/edge devices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Outcome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Raw Knowledge Capability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Privacy, Speed, and ROI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41" name="Google Shape;41;p7"/>
          <p:cNvSpPr/>
          <p:nvPr/>
        </p:nvSpPr>
        <p:spPr>
          <a:xfrm>
            <a:off x="256000" y="247500"/>
            <a:ext cx="78984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“Bigger is better” to “Efficient and specific”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/>
          <p:nvPr/>
        </p:nvSpPr>
        <p:spPr>
          <a:xfrm>
            <a:off x="256000" y="247500"/>
            <a:ext cx="45849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Generalist Problem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pSp>
        <p:nvGrpSpPr>
          <p:cNvPr id="47" name="Google Shape;47;p8"/>
          <p:cNvGrpSpPr/>
          <p:nvPr/>
        </p:nvGrpSpPr>
        <p:grpSpPr>
          <a:xfrm>
            <a:off x="1261388" y="1136762"/>
            <a:ext cx="6577574" cy="723492"/>
            <a:chOff x="1239450" y="1690375"/>
            <a:chExt cx="6577574" cy="723492"/>
          </a:xfrm>
        </p:grpSpPr>
        <p:sp>
          <p:nvSpPr>
            <p:cNvPr id="48" name="Google Shape;48;p8"/>
            <p:cNvSpPr/>
            <p:nvPr/>
          </p:nvSpPr>
          <p:spPr>
            <a:xfrm>
              <a:off x="4021688" y="1693688"/>
              <a:ext cx="3795336" cy="716904"/>
            </a:xfrm>
            <a:prstGeom prst="flowChartTerminator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Google Sans"/>
                  <a:ea typeface="Google Sans"/>
                  <a:cs typeface="Google Sans"/>
                  <a:sym typeface="Google Sans"/>
                </a:rPr>
                <a:t>Struggle in specialized fields</a:t>
              </a:r>
              <a:endParaRPr sz="180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49" name="Google Shape;49;p8"/>
            <p:cNvSpPr/>
            <p:nvPr/>
          </p:nvSpPr>
          <p:spPr>
            <a:xfrm>
              <a:off x="1239450" y="1690375"/>
              <a:ext cx="2782242" cy="723492"/>
            </a:xfrm>
            <a:prstGeom prst="flowChartTerminator">
              <a:avLst/>
            </a:prstGeom>
            <a:solidFill>
              <a:srgbClr val="E0666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Domain Mismatch</a:t>
              </a:r>
              <a:endParaRPr b="1" sz="1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50" name="Google Shape;50;p8"/>
          <p:cNvGrpSpPr/>
          <p:nvPr/>
        </p:nvGrpSpPr>
        <p:grpSpPr>
          <a:xfrm>
            <a:off x="1261400" y="2374425"/>
            <a:ext cx="6577318" cy="723492"/>
            <a:chOff x="1239450" y="1690375"/>
            <a:chExt cx="6577318" cy="723492"/>
          </a:xfrm>
        </p:grpSpPr>
        <p:sp>
          <p:nvSpPr>
            <p:cNvPr id="51" name="Google Shape;51;p8"/>
            <p:cNvSpPr/>
            <p:nvPr/>
          </p:nvSpPr>
          <p:spPr>
            <a:xfrm>
              <a:off x="4021702" y="1693675"/>
              <a:ext cx="3795066" cy="716904"/>
            </a:xfrm>
            <a:prstGeom prst="flowChartTerminator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Google Sans"/>
                  <a:ea typeface="Google Sans"/>
                  <a:cs typeface="Google Sans"/>
                  <a:sym typeface="Google Sans"/>
                </a:rPr>
                <a:t>Real</a:t>
              </a:r>
              <a:r>
                <a:rPr lang="en" sz="1800">
                  <a:latin typeface="Google Sans"/>
                  <a:ea typeface="Google Sans"/>
                  <a:cs typeface="Google Sans"/>
                  <a:sym typeface="Google Sans"/>
                </a:rPr>
                <a:t> </a:t>
              </a:r>
              <a:r>
                <a:rPr lang="en" sz="1800">
                  <a:latin typeface="Google Sans"/>
                  <a:ea typeface="Google Sans"/>
                  <a:cs typeface="Google Sans"/>
                  <a:sym typeface="Google Sans"/>
                </a:rPr>
                <a:t>time information &amp; context</a:t>
              </a:r>
              <a:endParaRPr sz="180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52" name="Google Shape;52;p8"/>
            <p:cNvSpPr/>
            <p:nvPr/>
          </p:nvSpPr>
          <p:spPr>
            <a:xfrm>
              <a:off x="1239450" y="1690375"/>
              <a:ext cx="2782242" cy="723492"/>
            </a:xfrm>
            <a:prstGeom prst="flowChartTerminator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Static Knowledge</a:t>
              </a:r>
              <a:endParaRPr b="1" sz="1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53" name="Google Shape;53;p8"/>
          <p:cNvGrpSpPr/>
          <p:nvPr/>
        </p:nvGrpSpPr>
        <p:grpSpPr>
          <a:xfrm>
            <a:off x="1283365" y="3612140"/>
            <a:ext cx="6555613" cy="723492"/>
            <a:chOff x="1239450" y="1690375"/>
            <a:chExt cx="6577318" cy="723492"/>
          </a:xfrm>
        </p:grpSpPr>
        <p:sp>
          <p:nvSpPr>
            <p:cNvPr id="54" name="Google Shape;54;p8"/>
            <p:cNvSpPr/>
            <p:nvPr/>
          </p:nvSpPr>
          <p:spPr>
            <a:xfrm>
              <a:off x="4021702" y="1693688"/>
              <a:ext cx="3795066" cy="716904"/>
            </a:xfrm>
            <a:prstGeom prst="flowChartTerminator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Google Sans"/>
                  <a:ea typeface="Google Sans"/>
                  <a:cs typeface="Google Sans"/>
                  <a:sym typeface="Google Sans"/>
                </a:rPr>
                <a:t>Cost and Practicality</a:t>
              </a:r>
              <a:endParaRPr sz="180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55" name="Google Shape;55;p8"/>
            <p:cNvSpPr/>
            <p:nvPr/>
          </p:nvSpPr>
          <p:spPr>
            <a:xfrm>
              <a:off x="1239450" y="1690375"/>
              <a:ext cx="2782242" cy="723492"/>
            </a:xfrm>
            <a:prstGeom prst="flowChartTerminator">
              <a:avLst/>
            </a:prstGeom>
            <a:solidFill>
              <a:schemeClr val="accent5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Deployment Constraints</a:t>
              </a:r>
              <a:endParaRPr b="1" sz="1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256000" y="247500"/>
            <a:ext cx="30642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Model Adaptation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aphicFrame>
        <p:nvGraphicFramePr>
          <p:cNvPr id="61" name="Google Shape;61;p9"/>
          <p:cNvGraphicFramePr/>
          <p:nvPr/>
        </p:nvGraphicFramePr>
        <p:xfrm>
          <a:off x="809050" y="1451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{185BE5A0-7ED0-49E5-965D-68640AF2A0D1}</a:tableStyleId>
              </a:tblPr>
              <a:tblGrid>
                <a:gridCol w="2942900"/>
                <a:gridCol w="2941600"/>
                <a:gridCol w="1199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</a:rPr>
                        <a:t>Technique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</a:rPr>
                        <a:t>Use Cases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</a:rPr>
                        <a:t>Cost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Prompt Engineering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Guided reasoning without training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Parametric (Full)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Complete retraining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Semi-Parametric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Injecting live facts/documents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Parametric (Efficient)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Updating specific skills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62" name="Google Shape;62;p9"/>
          <p:cNvSpPr/>
          <p:nvPr/>
        </p:nvSpPr>
        <p:spPr>
          <a:xfrm>
            <a:off x="7038763" y="22200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3" name="Google Shape;63;p9"/>
          <p:cNvSpPr/>
          <p:nvPr/>
        </p:nvSpPr>
        <p:spPr>
          <a:xfrm>
            <a:off x="7314138" y="22200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4" name="Google Shape;64;p9"/>
          <p:cNvSpPr/>
          <p:nvPr/>
        </p:nvSpPr>
        <p:spPr>
          <a:xfrm>
            <a:off x="6763388" y="284525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5" name="Google Shape;65;p9"/>
          <p:cNvSpPr/>
          <p:nvPr/>
        </p:nvSpPr>
        <p:spPr>
          <a:xfrm>
            <a:off x="7038763" y="284525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6" name="Google Shape;66;p9"/>
          <p:cNvSpPr/>
          <p:nvPr/>
        </p:nvSpPr>
        <p:spPr>
          <a:xfrm>
            <a:off x="7314138" y="284525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7" name="Google Shape;67;p9"/>
          <p:cNvSpPr/>
          <p:nvPr/>
        </p:nvSpPr>
        <p:spPr>
          <a:xfrm>
            <a:off x="7589513" y="284525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8" name="Google Shape;68;p9"/>
          <p:cNvSpPr/>
          <p:nvPr/>
        </p:nvSpPr>
        <p:spPr>
          <a:xfrm>
            <a:off x="6901075" y="32959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69" name="Google Shape;69;p9"/>
          <p:cNvSpPr/>
          <p:nvPr/>
        </p:nvSpPr>
        <p:spPr>
          <a:xfrm>
            <a:off x="7176450" y="32959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0" name="Google Shape;70;p9"/>
          <p:cNvSpPr/>
          <p:nvPr/>
        </p:nvSpPr>
        <p:spPr>
          <a:xfrm>
            <a:off x="7451825" y="32959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71" name="Google Shape;71;p9"/>
          <p:cNvSpPr/>
          <p:nvPr/>
        </p:nvSpPr>
        <p:spPr>
          <a:xfrm>
            <a:off x="7176450" y="3963625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0"/>
          <p:cNvSpPr/>
          <p:nvPr/>
        </p:nvSpPr>
        <p:spPr>
          <a:xfrm>
            <a:off x="256000" y="247500"/>
            <a:ext cx="45849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Low-Rank Adaptation (LoRA)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descr="create this in background color of #f0f0f0" id="77" name="Google Shape;7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75" y="1014900"/>
            <a:ext cx="7877050" cy="39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/>
          <p:nvPr/>
        </p:nvSpPr>
        <p:spPr>
          <a:xfrm>
            <a:off x="256000" y="247500"/>
            <a:ext cx="25350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LoRA Adapters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descr="increase text size even more" id="83" name="Google Shape;83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400" y="179463"/>
            <a:ext cx="5504950" cy="478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2" title="chart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525" y="1162475"/>
            <a:ext cx="8728938" cy="36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2"/>
          <p:cNvSpPr/>
          <p:nvPr/>
        </p:nvSpPr>
        <p:spPr>
          <a:xfrm>
            <a:off x="256000" y="247500"/>
            <a:ext cx="45849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Low-Rank Adaptation</a:t>
            </a: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 (LoRA)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/>
          <p:nvPr/>
        </p:nvSpPr>
        <p:spPr>
          <a:xfrm>
            <a:off x="256000" y="247500"/>
            <a:ext cx="32535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Key Takeaways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pSp>
        <p:nvGrpSpPr>
          <p:cNvPr id="95" name="Google Shape;95;p13"/>
          <p:cNvGrpSpPr/>
          <p:nvPr/>
        </p:nvGrpSpPr>
        <p:grpSpPr>
          <a:xfrm>
            <a:off x="1492171" y="3956324"/>
            <a:ext cx="6159664" cy="989980"/>
            <a:chOff x="1492171" y="3956324"/>
            <a:chExt cx="6159664" cy="989980"/>
          </a:xfrm>
        </p:grpSpPr>
        <p:pic>
          <p:nvPicPr>
            <p:cNvPr id="96" name="Google Shape;96;p13" title="Screenshot 2025-12-02 180913.png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672935" y="3961861"/>
              <a:ext cx="978900" cy="978900"/>
            </a:xfrm>
            <a:prstGeom prst="ellipse">
              <a:avLst/>
            </a:prstGeom>
            <a:noFill/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97" name="Google Shape;97;p13"/>
            <p:cNvSpPr/>
            <p:nvPr/>
          </p:nvSpPr>
          <p:spPr>
            <a:xfrm>
              <a:off x="1492171" y="3958908"/>
              <a:ext cx="989980" cy="984812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22">
                <a:solidFill>
                  <a:schemeClr val="dk1"/>
                </a:solidFill>
              </a:endParaRPr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2489211" y="3956324"/>
              <a:ext cx="4178438" cy="98998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25" lIns="225025" spcFirstLastPara="1" rIns="225025" wrap="square" tIns="1462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The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Modular </a:t>
              </a: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Ecosystem</a:t>
              </a:r>
              <a:endParaRPr sz="1476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99" name="Google Shape;99;p13"/>
            <p:cNvSpPr txBox="1"/>
            <p:nvPr/>
          </p:nvSpPr>
          <p:spPr>
            <a:xfrm>
              <a:off x="1492171" y="3956693"/>
              <a:ext cx="989980" cy="9892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60">
                  <a:latin typeface="IBM Plex Sans"/>
                  <a:ea typeface="IBM Plex Sans"/>
                  <a:cs typeface="IBM Plex Sans"/>
                  <a:sym typeface="IBM Plex Sans"/>
                </a:rPr>
                <a:t>4</a:t>
              </a:r>
              <a:endParaRPr sz="406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100" name="Google Shape;100;p13"/>
          <p:cNvGrpSpPr/>
          <p:nvPr/>
        </p:nvGrpSpPr>
        <p:grpSpPr>
          <a:xfrm>
            <a:off x="1492171" y="2966336"/>
            <a:ext cx="6159664" cy="989980"/>
            <a:chOff x="1492171" y="2966336"/>
            <a:chExt cx="6159664" cy="989980"/>
          </a:xfrm>
        </p:grpSpPr>
        <p:pic>
          <p:nvPicPr>
            <p:cNvPr id="101" name="Google Shape;101;p13" title="Screenshot 2025-12-02 181407.png"/>
            <p:cNvPicPr preferRelativeResize="0"/>
            <p:nvPr/>
          </p:nvPicPr>
          <p:blipFill rotWithShape="1">
            <a:blip r:embed="rId4">
              <a:alphaModFix/>
            </a:blip>
            <a:srcRect b="0" l="758" r="748" t="0"/>
            <a:stretch/>
          </p:blipFill>
          <p:spPr>
            <a:xfrm>
              <a:off x="6672935" y="2971873"/>
              <a:ext cx="978900" cy="978900"/>
            </a:xfrm>
            <a:prstGeom prst="ellipse">
              <a:avLst/>
            </a:prstGeom>
            <a:noFill/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02" name="Google Shape;102;p13"/>
            <p:cNvSpPr/>
            <p:nvPr/>
          </p:nvSpPr>
          <p:spPr>
            <a:xfrm>
              <a:off x="1492171" y="2967259"/>
              <a:ext cx="989980" cy="988134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22">
                <a:solidFill>
                  <a:schemeClr val="dk1"/>
                </a:solidFill>
              </a:endParaRPr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2489211" y="2966336"/>
              <a:ext cx="4178438" cy="98998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25" lIns="225025" spcFirstLastPara="1" rIns="225025" wrap="square" tIns="1462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Adaptation- Jack of all trades into a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Master of One</a:t>
              </a:r>
              <a:endParaRPr b="1" sz="1476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04" name="Google Shape;104;p13"/>
            <p:cNvSpPr txBox="1"/>
            <p:nvPr/>
          </p:nvSpPr>
          <p:spPr>
            <a:xfrm>
              <a:off x="1492171" y="2966705"/>
              <a:ext cx="989980" cy="9892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60">
                  <a:latin typeface="IBM Plex Sans"/>
                  <a:ea typeface="IBM Plex Sans"/>
                  <a:cs typeface="IBM Plex Sans"/>
                  <a:sym typeface="IBM Plex Sans"/>
                </a:rPr>
                <a:t>3</a:t>
              </a:r>
              <a:endParaRPr sz="406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105" name="Google Shape;105;p13"/>
          <p:cNvGrpSpPr/>
          <p:nvPr/>
        </p:nvGrpSpPr>
        <p:grpSpPr>
          <a:xfrm>
            <a:off x="1492171" y="1976348"/>
            <a:ext cx="6159664" cy="989980"/>
            <a:chOff x="1492171" y="1976348"/>
            <a:chExt cx="6159664" cy="989980"/>
          </a:xfrm>
        </p:grpSpPr>
        <p:pic>
          <p:nvPicPr>
            <p:cNvPr id="106" name="Google Shape;106;p13" title="Screenshot 2025-12-02 181444.png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72935" y="1981885"/>
              <a:ext cx="978900" cy="978900"/>
            </a:xfrm>
            <a:prstGeom prst="ellipse">
              <a:avLst/>
            </a:prstGeom>
            <a:noFill/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07" name="Google Shape;107;p13"/>
            <p:cNvSpPr/>
            <p:nvPr/>
          </p:nvSpPr>
          <p:spPr>
            <a:xfrm>
              <a:off x="1492171" y="1976348"/>
              <a:ext cx="989980" cy="98998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22">
                <a:solidFill>
                  <a:schemeClr val="dk1"/>
                </a:solidFill>
              </a:endParaRPr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2489211" y="1976348"/>
              <a:ext cx="4178438" cy="98998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25" lIns="225025" spcFirstLastPara="1" rIns="225025" wrap="square" tIns="1462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Scaling down for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practical utility</a:t>
              </a:r>
              <a:endParaRPr b="1" sz="1476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09" name="Google Shape;109;p13"/>
            <p:cNvSpPr txBox="1"/>
            <p:nvPr/>
          </p:nvSpPr>
          <p:spPr>
            <a:xfrm>
              <a:off x="1492171" y="1976717"/>
              <a:ext cx="989980" cy="9892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60">
                  <a:latin typeface="IBM Plex Sans"/>
                  <a:ea typeface="IBM Plex Sans"/>
                  <a:cs typeface="IBM Plex Sans"/>
                  <a:sym typeface="IBM Plex Sans"/>
                </a:rPr>
                <a:t>2</a:t>
              </a:r>
              <a:endParaRPr sz="406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110" name="Google Shape;110;p13"/>
          <p:cNvGrpSpPr/>
          <p:nvPr/>
        </p:nvGrpSpPr>
        <p:grpSpPr>
          <a:xfrm>
            <a:off x="1492171" y="986360"/>
            <a:ext cx="6159664" cy="989980"/>
            <a:chOff x="1492171" y="986360"/>
            <a:chExt cx="6159664" cy="989980"/>
          </a:xfrm>
        </p:grpSpPr>
        <p:pic>
          <p:nvPicPr>
            <p:cNvPr id="111" name="Google Shape;111;p13" title="Screenshot 2025-12-02 180213.png"/>
            <p:cNvPicPr preferRelativeResize="0"/>
            <p:nvPr/>
          </p:nvPicPr>
          <p:blipFill rotWithShape="1">
            <a:blip r:embed="rId6">
              <a:alphaModFix/>
            </a:blip>
            <a:srcRect b="0" l="455" r="455" t="0"/>
            <a:stretch/>
          </p:blipFill>
          <p:spPr>
            <a:xfrm>
              <a:off x="6672935" y="991897"/>
              <a:ext cx="978900" cy="978900"/>
            </a:xfrm>
            <a:prstGeom prst="roundRect">
              <a:avLst>
                <a:gd fmla="val 50000" name="adj"/>
              </a:avLst>
            </a:prstGeom>
            <a:noFill/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112" name="Google Shape;112;p13"/>
            <p:cNvSpPr/>
            <p:nvPr/>
          </p:nvSpPr>
          <p:spPr>
            <a:xfrm>
              <a:off x="1492171" y="988944"/>
              <a:ext cx="989980" cy="984812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22">
                <a:solidFill>
                  <a:schemeClr val="dk1"/>
                </a:solidFill>
              </a:endParaRPr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2489211" y="986360"/>
              <a:ext cx="4178438" cy="98998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25" lIns="225025" spcFirstLastPara="1" rIns="225025" wrap="square" tIns="1462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Shift from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Giants</a:t>
              </a: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to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Specialists</a:t>
              </a:r>
              <a:endParaRPr b="1" sz="200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114" name="Google Shape;114;p13"/>
            <p:cNvSpPr txBox="1"/>
            <p:nvPr/>
          </p:nvSpPr>
          <p:spPr>
            <a:xfrm>
              <a:off x="1492171" y="986729"/>
              <a:ext cx="989980" cy="98924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53"/>
                <a:buFont typeface="Arial"/>
                <a:buNone/>
              </a:pPr>
              <a:r>
                <a:rPr lang="en" sz="4060">
                  <a:latin typeface="IBM Plex Sans"/>
                  <a:ea typeface="IBM Plex Sans"/>
                  <a:cs typeface="IBM Plex Sans"/>
                  <a:sym typeface="IBM Plex Sans"/>
                </a:rPr>
                <a:t>1</a:t>
              </a:r>
              <a:endParaRPr sz="406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vFest 2025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4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